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media/image10.svg" ContentType="image/svg+xml"/>
  <Override PartName="/ppt/media/image2.svg" ContentType="image/svg+xml"/>
  <Override PartName="/ppt/media/image5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TT Chocolates Bold" panose="02000803020000020003"/>
      <p:bold r:id="rId22"/>
    </p:embeddedFont>
    <p:embeddedFont>
      <p:font typeface="TT Chocolates" panose="02000503020000020003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10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0.svg"/><Relationship Id="rId7" Type="http://schemas.openxmlformats.org/officeDocument/2006/relationships/image" Target="../media/image9.png"/><Relationship Id="rId6" Type="http://schemas.openxmlformats.org/officeDocument/2006/relationships/image" Target="../media/image21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10.sv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0.svg"/><Relationship Id="rId7" Type="http://schemas.openxmlformats.org/officeDocument/2006/relationships/image" Target="../media/image9.png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4.pn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6.jpe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7.png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781448" y="1968012"/>
            <a:ext cx="13401854" cy="6980132"/>
          </a:xfrm>
          <a:custGeom>
            <a:avLst/>
            <a:gdLst/>
            <a:ahLst/>
            <a:cxnLst/>
            <a:rect l="l" t="t" r="r" b="b"/>
            <a:pathLst>
              <a:path w="13401854" h="6980132">
                <a:moveTo>
                  <a:pt x="13401854" y="6980133"/>
                </a:moveTo>
                <a:lnTo>
                  <a:pt x="0" y="6980133"/>
                </a:lnTo>
                <a:lnTo>
                  <a:pt x="0" y="0"/>
                </a:lnTo>
                <a:lnTo>
                  <a:pt x="13401854" y="0"/>
                </a:lnTo>
                <a:lnTo>
                  <a:pt x="13401854" y="6980133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383479" y="3302058"/>
            <a:ext cx="5121624" cy="3892435"/>
          </a:xfrm>
          <a:custGeom>
            <a:avLst/>
            <a:gdLst/>
            <a:ahLst/>
            <a:cxnLst/>
            <a:rect l="l" t="t" r="r" b="b"/>
            <a:pathLst>
              <a:path w="5121624" h="3892435">
                <a:moveTo>
                  <a:pt x="0" y="0"/>
                </a:moveTo>
                <a:lnTo>
                  <a:pt x="5121625" y="0"/>
                </a:lnTo>
                <a:lnTo>
                  <a:pt x="5121625" y="3892434"/>
                </a:lnTo>
                <a:lnTo>
                  <a:pt x="0" y="3892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10205466" y="1133475"/>
            <a:ext cx="7187184" cy="8229600"/>
          </a:xfrm>
          <a:custGeom>
            <a:avLst/>
            <a:gdLst/>
            <a:ahLst/>
            <a:cxnLst/>
            <a:rect l="l" t="t" r="r" b="b"/>
            <a:pathLst>
              <a:path w="7187184" h="8229600">
                <a:moveTo>
                  <a:pt x="7187184" y="0"/>
                </a:moveTo>
                <a:lnTo>
                  <a:pt x="0" y="0"/>
                </a:lnTo>
                <a:lnTo>
                  <a:pt x="0" y="8229600"/>
                </a:lnTo>
                <a:lnTo>
                  <a:pt x="7187184" y="8229600"/>
                </a:lnTo>
                <a:lnTo>
                  <a:pt x="7187184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348341" y="1415184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8"/>
                </a:lnTo>
                <a:lnTo>
                  <a:pt x="0" y="857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488372" y="9363075"/>
            <a:ext cx="2505060" cy="2482287"/>
          </a:xfrm>
          <a:custGeom>
            <a:avLst/>
            <a:gdLst/>
            <a:ahLst/>
            <a:cxnLst/>
            <a:rect l="l" t="t" r="r" b="b"/>
            <a:pathLst>
              <a:path w="2505060" h="2482287">
                <a:moveTo>
                  <a:pt x="0" y="0"/>
                </a:moveTo>
                <a:lnTo>
                  <a:pt x="2505060" y="0"/>
                </a:lnTo>
                <a:lnTo>
                  <a:pt x="2505060" y="2482287"/>
                </a:lnTo>
                <a:lnTo>
                  <a:pt x="0" y="248228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313045" y="1133475"/>
            <a:ext cx="680388" cy="654409"/>
          </a:xfrm>
          <a:custGeom>
            <a:avLst/>
            <a:gdLst/>
            <a:ahLst/>
            <a:cxnLst/>
            <a:rect l="l" t="t" r="r" b="b"/>
            <a:pathLst>
              <a:path w="680388" h="654409">
                <a:moveTo>
                  <a:pt x="0" y="0"/>
                </a:moveTo>
                <a:lnTo>
                  <a:pt x="680387" y="0"/>
                </a:lnTo>
                <a:lnTo>
                  <a:pt x="680387" y="654409"/>
                </a:lnTo>
                <a:lnTo>
                  <a:pt x="0" y="65440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7661529" y="7194492"/>
            <a:ext cx="820846" cy="789505"/>
          </a:xfrm>
          <a:custGeom>
            <a:avLst/>
            <a:gdLst/>
            <a:ahLst/>
            <a:cxnLst/>
            <a:rect l="l" t="t" r="r" b="b"/>
            <a:pathLst>
              <a:path w="820846" h="789505">
                <a:moveTo>
                  <a:pt x="0" y="0"/>
                </a:moveTo>
                <a:lnTo>
                  <a:pt x="820846" y="0"/>
                </a:lnTo>
                <a:lnTo>
                  <a:pt x="820846" y="789505"/>
                </a:lnTo>
                <a:lnTo>
                  <a:pt x="0" y="78950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799485" y="2816563"/>
            <a:ext cx="6136438" cy="4123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045"/>
              </a:lnSpc>
            </a:pPr>
            <a:r>
              <a:rPr lang="en-US" sz="7315" b="1" spc="73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MINI PROYEK ANALISI DATA KEKERASAN SEKSUAL</a:t>
            </a:r>
            <a:endParaRPr lang="en-US" sz="7315" b="1" spc="73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847110" y="6959598"/>
            <a:ext cx="5042841" cy="58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00"/>
              </a:lnSpc>
            </a:pPr>
            <a:r>
              <a:rPr lang="en-US" sz="400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By Kelompok 2</a:t>
            </a:r>
            <a:endParaRPr lang="en-US" sz="400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94623" y="1931292"/>
            <a:ext cx="11500776" cy="1366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5"/>
              </a:lnSpc>
            </a:pPr>
            <a:r>
              <a:rPr lang="en-US" sz="483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data perbandingan kasus kekerasan seksual antar benua pada tahun 2023 </a:t>
            </a:r>
            <a:endParaRPr lang="en-US" sz="483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6" name="Freeform 6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2600" y="3619500"/>
            <a:ext cx="6317615" cy="475551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5249306" y="7277565"/>
            <a:ext cx="3095844" cy="3123735"/>
          </a:xfrm>
          <a:custGeom>
            <a:avLst/>
            <a:gdLst/>
            <a:ahLst/>
            <a:cxnLst/>
            <a:rect l="l" t="t" r="r" b="b"/>
            <a:pathLst>
              <a:path w="3095844" h="3123735">
                <a:moveTo>
                  <a:pt x="3095844" y="0"/>
                </a:moveTo>
                <a:lnTo>
                  <a:pt x="0" y="0"/>
                </a:lnTo>
                <a:lnTo>
                  <a:pt x="0" y="3123735"/>
                </a:lnTo>
                <a:lnTo>
                  <a:pt x="3095844" y="3123735"/>
                </a:lnTo>
                <a:lnTo>
                  <a:pt x="3095844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282019" y="1882178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DATA ENGINEER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293416" y="2705095"/>
            <a:ext cx="11560619" cy="63109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20"/>
              </a:lnSpc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TUGAS DATA ENGINEER: MENYIAPKAN FILE EXCEL, MEMASTIKAN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algn="just">
              <a:lnSpc>
                <a:spcPts val="3320"/>
              </a:lnSpc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FORMAT SESUAI DENGAN KETENTUAN, MEMASTIKAN LAMA STUDI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algn="just">
              <a:lnSpc>
                <a:spcPts val="3320"/>
              </a:lnSpc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DAN MENGECEK DUPLIKAT ATAU KOLOM YANG KOSONG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algn="just">
              <a:lnSpc>
                <a:spcPts val="3320"/>
              </a:lnSpc>
            </a:pPr>
          </a:p>
          <a:p>
            <a:pPr algn="just">
              <a:lnSpc>
                <a:spcPts val="3320"/>
              </a:lnSpc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KETERANGAN: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SORCE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SUBREGION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INDICATOR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DIMENSION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UNIT OF MEASUREMENT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597535" lvl="1" indent="-299085" algn="just">
              <a:lnSpc>
                <a:spcPts val="3320"/>
              </a:lnSpc>
              <a:buFont typeface="Arial" panose="020B0604020202020204"/>
              <a:buChar char="•"/>
            </a:pPr>
            <a:r>
              <a:rPr lang="en-US" sz="277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MENGHAPUS AGE</a:t>
            </a:r>
            <a:endParaRPr lang="en-US" sz="277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algn="just">
              <a:lnSpc>
                <a:spcPts val="3320"/>
              </a:lnSpc>
            </a:pPr>
          </a:p>
          <a:p>
            <a:pPr algn="just">
              <a:lnSpc>
                <a:spcPts val="3320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5129856" y="7765672"/>
            <a:ext cx="2645712" cy="2133639"/>
          </a:xfrm>
          <a:custGeom>
            <a:avLst/>
            <a:gdLst/>
            <a:ahLst/>
            <a:cxnLst/>
            <a:rect l="l" t="t" r="r" b="b"/>
            <a:pathLst>
              <a:path w="2645712" h="2133639">
                <a:moveTo>
                  <a:pt x="0" y="0"/>
                </a:moveTo>
                <a:lnTo>
                  <a:pt x="2645712" y="0"/>
                </a:lnTo>
                <a:lnTo>
                  <a:pt x="2645712" y="2133638"/>
                </a:lnTo>
                <a:lnTo>
                  <a:pt x="0" y="21336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700442" y="2249221"/>
            <a:ext cx="12887116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Programmer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986196" y="3592708"/>
            <a:ext cx="13413134" cy="4604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85"/>
              </a:lnSpc>
            </a:pPr>
            <a:r>
              <a:rPr lang="en-US" sz="435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TUGAS PROGRAMMER:</a:t>
            </a:r>
            <a:endParaRPr lang="en-US" sz="435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938530" lvl="1" indent="-469265" algn="just">
              <a:lnSpc>
                <a:spcPts val="6085"/>
              </a:lnSpc>
              <a:buFont typeface="Arial" panose="020B0604020202020204"/>
              <a:buChar char="•"/>
            </a:pPr>
            <a:r>
              <a:rPr lang="en-US" sz="435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MENGIMPOR DATA EXCEL KE PYTHON</a:t>
            </a:r>
            <a:endParaRPr lang="en-US" sz="435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938530" lvl="1" indent="-469265" algn="just">
              <a:lnSpc>
                <a:spcPts val="6085"/>
              </a:lnSpc>
              <a:buFont typeface="Arial" panose="020B0604020202020204"/>
              <a:buChar char="•"/>
            </a:pPr>
            <a:r>
              <a:rPr lang="en-US" sz="435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MENULIS KODE PYTHON UTAMA</a:t>
            </a:r>
            <a:endParaRPr lang="en-US" sz="435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938530" lvl="1" indent="-469265" algn="just">
              <a:lnSpc>
                <a:spcPts val="6085"/>
              </a:lnSpc>
              <a:buFont typeface="Arial" panose="020B0604020202020204"/>
              <a:buChar char="•"/>
            </a:pPr>
            <a:r>
              <a:rPr lang="en-US" sz="435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MENGIMPOR DATA DENGAN PANDAS</a:t>
            </a:r>
            <a:endParaRPr lang="en-US" sz="435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938530" lvl="1" indent="-469265" algn="just">
              <a:lnSpc>
                <a:spcPts val="6085"/>
              </a:lnSpc>
              <a:buFont typeface="Arial" panose="020B0604020202020204"/>
              <a:buChar char="•"/>
            </a:pPr>
            <a:r>
              <a:rPr lang="en-US" sz="4350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MENGHASILKAN FILE EXCEL HASIL ANALISIS</a:t>
            </a:r>
            <a:endParaRPr lang="en-US" sz="4350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5249306" y="7277565"/>
            <a:ext cx="3095844" cy="3123735"/>
          </a:xfrm>
          <a:custGeom>
            <a:avLst/>
            <a:gdLst/>
            <a:ahLst/>
            <a:cxnLst/>
            <a:rect l="l" t="t" r="r" b="b"/>
            <a:pathLst>
              <a:path w="3095844" h="3123735">
                <a:moveTo>
                  <a:pt x="3095844" y="0"/>
                </a:moveTo>
                <a:lnTo>
                  <a:pt x="0" y="0"/>
                </a:lnTo>
                <a:lnTo>
                  <a:pt x="0" y="3123735"/>
                </a:lnTo>
                <a:lnTo>
                  <a:pt x="3095844" y="3123735"/>
                </a:lnTo>
                <a:lnTo>
                  <a:pt x="3095844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282019" y="1882178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VISUAL DESIGNER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81448" y="2793403"/>
            <a:ext cx="14120760" cy="4985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35"/>
              </a:lnSpc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TUGAS VISUAL DESIGNER: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708025" lvl="1" indent="-353695" algn="just">
              <a:lnSpc>
                <a:spcPts val="3935"/>
              </a:lnSpc>
              <a:buFont typeface="Arial" panose="020B0604020202020204"/>
              <a:buChar char="•"/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MEMBUAT GRAFIK PERBANDINGAN NEGARA TOP 10 PALING AMAN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708025" lvl="1" indent="-353695" algn="just">
              <a:lnSpc>
                <a:spcPts val="3935"/>
              </a:lnSpc>
              <a:buFont typeface="Arial" panose="020B0604020202020204"/>
              <a:buChar char="•"/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MEMBUAT GRAFIK PERBANDINGAN DATA KORBAN SETIAP TAHUN UNTUK TOP 5 PALING BANYAK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708025" lvl="1" indent="-353695" algn="just">
              <a:lnSpc>
                <a:spcPts val="3935"/>
              </a:lnSpc>
              <a:buFont typeface="Arial" panose="020B0604020202020204"/>
              <a:buChar char="•"/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MEMBUAT GRAFIK ANTAR KATEGORI JUMLAH DATA KASUS KEKERASAN SEKSUAL TAHUN 2023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708025" lvl="1" indent="-353695" algn="just">
              <a:lnSpc>
                <a:spcPts val="3935"/>
              </a:lnSpc>
              <a:buFont typeface="Arial" panose="020B0604020202020204"/>
              <a:buChar char="•"/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MEMBUAT GRAFIK DATA PERBANDINGAN KASUS KEKERASAN SEKSUAL ANTAR BENUA PADA TAHUN 2023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  <a:p>
            <a:pPr marL="708025" lvl="1" indent="-353695" algn="just">
              <a:lnSpc>
                <a:spcPts val="3935"/>
              </a:lnSpc>
              <a:buFont typeface="Arial" panose="020B0604020202020204"/>
              <a:buChar char="•"/>
            </a:pPr>
            <a:r>
              <a:rPr lang="en-US" sz="3275">
                <a:solidFill>
                  <a:srgbClr val="FFFFFF"/>
                </a:solidFill>
                <a:latin typeface="Hagrid Text" panose="00000500000000000000"/>
                <a:ea typeface="Hagrid Text" panose="00000500000000000000"/>
                <a:cs typeface="Hagrid Text" panose="00000500000000000000"/>
                <a:sym typeface="Hagrid Text" panose="00000500000000000000"/>
              </a:rPr>
              <a:t>MEMBUAT GRAFIK MENGGUNAKAN MATPLOTLIB</a:t>
            </a:r>
            <a:endParaRPr lang="en-US" sz="3275">
              <a:solidFill>
                <a:srgbClr val="FFFFFF"/>
              </a:solidFill>
              <a:latin typeface="Hagrid Text" panose="00000500000000000000"/>
              <a:ea typeface="Hagrid Text" panose="00000500000000000000"/>
              <a:cs typeface="Hagrid Text" panose="00000500000000000000"/>
              <a:sym typeface="Hagrid Text" panose="0000050000000000000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92601" y="1716495"/>
            <a:ext cx="11902797" cy="761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Kesimpulan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067504" y="2621546"/>
            <a:ext cx="12415576" cy="5968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90"/>
              </a:lnSpc>
            </a:pPr>
            <a:r>
              <a:rPr lang="en-US" sz="330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Pembelajaran mengenai analisis data kejahatan kekerasan (UNODC) menunjukkan bahwa peran utamanya adalah transformasional:</a:t>
            </a:r>
            <a:endParaRPr lang="en-US" sz="330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712470" lvl="1" indent="-356235" algn="ctr">
              <a:lnSpc>
                <a:spcPts val="4290"/>
              </a:lnSpc>
              <a:buAutoNum type="arabicPeriod"/>
            </a:pPr>
            <a:r>
              <a:rPr lang="en-US" sz="330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Mendorong Kebijakan Berbasis Bukti: Data kejahatan dianalisis untuk menjadi bukti nyata yang kuat bagi pemerintah dalam merancang strategi pencegahan kejahatan yang efektif dan mengalokasikan sumber daya sistem peradilan secara optimal.</a:t>
            </a:r>
            <a:endParaRPr lang="en-US" sz="330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712470" lvl="1" indent="-356235" algn="ctr">
              <a:lnSpc>
                <a:spcPts val="4290"/>
              </a:lnSpc>
              <a:buAutoNum type="arabicPeriod"/>
            </a:pPr>
            <a:r>
              <a:rPr lang="en-US" sz="330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Mengukur Kemajuan SDG 16: Analisis ini berfungsi sebagai indikator kinerja global untuk memantau sejauh mana negara-negara telah berhasil mencapai target SDG 16 (Perdamaian dan Keadilan), khususnya dalam upaya mengurangi segala bentuk kekerasan.</a:t>
            </a:r>
            <a:endParaRPr lang="en-US" sz="330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ctr">
              <a:lnSpc>
                <a:spcPts val="4290"/>
              </a:lnSpc>
            </a:pPr>
          </a:p>
        </p:txBody>
      </p:sp>
      <p:sp>
        <p:nvSpPr>
          <p:cNvPr id="11" name="Freeform 11"/>
          <p:cNvSpPr/>
          <p:nvPr/>
        </p:nvSpPr>
        <p:spPr>
          <a:xfrm>
            <a:off x="15095399" y="7579220"/>
            <a:ext cx="2381271" cy="2021381"/>
          </a:xfrm>
          <a:custGeom>
            <a:avLst/>
            <a:gdLst/>
            <a:ahLst/>
            <a:cxnLst/>
            <a:rect l="l" t="t" r="r" b="b"/>
            <a:pathLst>
              <a:path w="2381271" h="2021381">
                <a:moveTo>
                  <a:pt x="0" y="0"/>
                </a:moveTo>
                <a:lnTo>
                  <a:pt x="2381271" y="0"/>
                </a:lnTo>
                <a:lnTo>
                  <a:pt x="2381271" y="2021381"/>
                </a:lnTo>
                <a:lnTo>
                  <a:pt x="0" y="20213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4956257" y="6261077"/>
            <a:ext cx="2897660" cy="3529877"/>
          </a:xfrm>
          <a:custGeom>
            <a:avLst/>
            <a:gdLst/>
            <a:ahLst/>
            <a:cxnLst/>
            <a:rect l="l" t="t" r="r" b="b"/>
            <a:pathLst>
              <a:path w="2897660" h="3529877">
                <a:moveTo>
                  <a:pt x="2897660" y="0"/>
                </a:moveTo>
                <a:lnTo>
                  <a:pt x="0" y="0"/>
                </a:lnTo>
                <a:lnTo>
                  <a:pt x="0" y="3529876"/>
                </a:lnTo>
                <a:lnTo>
                  <a:pt x="2897660" y="3529876"/>
                </a:lnTo>
                <a:lnTo>
                  <a:pt x="289766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929695" y="2867081"/>
            <a:ext cx="8428610" cy="4448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00"/>
              </a:lnSpc>
            </a:pPr>
            <a:r>
              <a:rPr lang="en-US" sz="9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Sesi Tanya Jawab dan Diskusi</a:t>
            </a:r>
            <a:endParaRPr lang="en-US" sz="9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4438512" y="4816295"/>
            <a:ext cx="680388" cy="654409"/>
          </a:xfrm>
          <a:custGeom>
            <a:avLst/>
            <a:gdLst/>
            <a:ahLst/>
            <a:cxnLst/>
            <a:rect l="l" t="t" r="r" b="b"/>
            <a:pathLst>
              <a:path w="680388" h="654409">
                <a:moveTo>
                  <a:pt x="0" y="0"/>
                </a:moveTo>
                <a:lnTo>
                  <a:pt x="680388" y="0"/>
                </a:lnTo>
                <a:lnTo>
                  <a:pt x="680388" y="654410"/>
                </a:lnTo>
                <a:lnTo>
                  <a:pt x="0" y="6544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2914235" y="4816295"/>
            <a:ext cx="680388" cy="654409"/>
          </a:xfrm>
          <a:custGeom>
            <a:avLst/>
            <a:gdLst/>
            <a:ahLst/>
            <a:cxnLst/>
            <a:rect l="l" t="t" r="r" b="b"/>
            <a:pathLst>
              <a:path w="680388" h="654409">
                <a:moveTo>
                  <a:pt x="0" y="0"/>
                </a:moveTo>
                <a:lnTo>
                  <a:pt x="680388" y="0"/>
                </a:lnTo>
                <a:lnTo>
                  <a:pt x="680388" y="654410"/>
                </a:lnTo>
                <a:lnTo>
                  <a:pt x="0" y="6544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781448" y="1968012"/>
            <a:ext cx="13401854" cy="6980132"/>
          </a:xfrm>
          <a:custGeom>
            <a:avLst/>
            <a:gdLst/>
            <a:ahLst/>
            <a:cxnLst/>
            <a:rect l="l" t="t" r="r" b="b"/>
            <a:pathLst>
              <a:path w="13401854" h="6980132">
                <a:moveTo>
                  <a:pt x="13401854" y="6980133"/>
                </a:moveTo>
                <a:lnTo>
                  <a:pt x="0" y="6980133"/>
                </a:lnTo>
                <a:lnTo>
                  <a:pt x="0" y="0"/>
                </a:lnTo>
                <a:lnTo>
                  <a:pt x="13401854" y="0"/>
                </a:lnTo>
                <a:lnTo>
                  <a:pt x="13401854" y="6980133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8383479" y="3302058"/>
            <a:ext cx="5121624" cy="3892435"/>
          </a:xfrm>
          <a:custGeom>
            <a:avLst/>
            <a:gdLst/>
            <a:ahLst/>
            <a:cxnLst/>
            <a:rect l="l" t="t" r="r" b="b"/>
            <a:pathLst>
              <a:path w="5121624" h="3892435">
                <a:moveTo>
                  <a:pt x="0" y="0"/>
                </a:moveTo>
                <a:lnTo>
                  <a:pt x="5121625" y="0"/>
                </a:lnTo>
                <a:lnTo>
                  <a:pt x="5121625" y="3892434"/>
                </a:lnTo>
                <a:lnTo>
                  <a:pt x="0" y="3892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H="1">
            <a:off x="10205466" y="1133475"/>
            <a:ext cx="7187184" cy="8229600"/>
          </a:xfrm>
          <a:custGeom>
            <a:avLst/>
            <a:gdLst/>
            <a:ahLst/>
            <a:cxnLst/>
            <a:rect l="l" t="t" r="r" b="b"/>
            <a:pathLst>
              <a:path w="7187184" h="8229600">
                <a:moveTo>
                  <a:pt x="7187184" y="0"/>
                </a:moveTo>
                <a:lnTo>
                  <a:pt x="0" y="0"/>
                </a:lnTo>
                <a:lnTo>
                  <a:pt x="0" y="8229600"/>
                </a:lnTo>
                <a:lnTo>
                  <a:pt x="7187184" y="8229600"/>
                </a:lnTo>
                <a:lnTo>
                  <a:pt x="7187184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348341" y="1415184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8"/>
                </a:lnTo>
                <a:lnTo>
                  <a:pt x="0" y="857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810985" y="9448800"/>
            <a:ext cx="2182447" cy="2162606"/>
          </a:xfrm>
          <a:custGeom>
            <a:avLst/>
            <a:gdLst/>
            <a:ahLst/>
            <a:cxnLst/>
            <a:rect l="l" t="t" r="r" b="b"/>
            <a:pathLst>
              <a:path w="2182447" h="2162606">
                <a:moveTo>
                  <a:pt x="0" y="0"/>
                </a:moveTo>
                <a:lnTo>
                  <a:pt x="2182447" y="0"/>
                </a:lnTo>
                <a:lnTo>
                  <a:pt x="2182447" y="2162606"/>
                </a:lnTo>
                <a:lnTo>
                  <a:pt x="0" y="21626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313045" y="1133475"/>
            <a:ext cx="680388" cy="654409"/>
          </a:xfrm>
          <a:custGeom>
            <a:avLst/>
            <a:gdLst/>
            <a:ahLst/>
            <a:cxnLst/>
            <a:rect l="l" t="t" r="r" b="b"/>
            <a:pathLst>
              <a:path w="680388" h="654409">
                <a:moveTo>
                  <a:pt x="0" y="0"/>
                </a:moveTo>
                <a:lnTo>
                  <a:pt x="680387" y="0"/>
                </a:lnTo>
                <a:lnTo>
                  <a:pt x="680387" y="654409"/>
                </a:lnTo>
                <a:lnTo>
                  <a:pt x="0" y="654409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799485" y="3810073"/>
            <a:ext cx="5293648" cy="27619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Terima Kasih</a:t>
            </a:r>
            <a:endParaRPr lang="en-US" sz="9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7272288" y="7194492"/>
            <a:ext cx="820846" cy="789505"/>
          </a:xfrm>
          <a:custGeom>
            <a:avLst/>
            <a:gdLst/>
            <a:ahLst/>
            <a:cxnLst/>
            <a:rect l="l" t="t" r="r" b="b"/>
            <a:pathLst>
              <a:path w="820846" h="789505">
                <a:moveTo>
                  <a:pt x="0" y="0"/>
                </a:moveTo>
                <a:lnTo>
                  <a:pt x="820846" y="0"/>
                </a:lnTo>
                <a:lnTo>
                  <a:pt x="820846" y="789505"/>
                </a:lnTo>
                <a:lnTo>
                  <a:pt x="0" y="78950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3712277" y="6580545"/>
            <a:ext cx="3771988" cy="3020056"/>
          </a:xfrm>
          <a:custGeom>
            <a:avLst/>
            <a:gdLst/>
            <a:ahLst/>
            <a:cxnLst/>
            <a:rect l="l" t="t" r="r" b="b"/>
            <a:pathLst>
              <a:path w="3771988" h="3020056">
                <a:moveTo>
                  <a:pt x="3771988" y="0"/>
                </a:moveTo>
                <a:lnTo>
                  <a:pt x="0" y="0"/>
                </a:lnTo>
                <a:lnTo>
                  <a:pt x="0" y="3020056"/>
                </a:lnTo>
                <a:lnTo>
                  <a:pt x="3771988" y="3020056"/>
                </a:lnTo>
                <a:lnTo>
                  <a:pt x="3771988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718943" y="3968316"/>
            <a:ext cx="680388" cy="654409"/>
          </a:xfrm>
          <a:custGeom>
            <a:avLst/>
            <a:gdLst/>
            <a:ahLst/>
            <a:cxnLst/>
            <a:rect l="l" t="t" r="r" b="b"/>
            <a:pathLst>
              <a:path w="680388" h="654409">
                <a:moveTo>
                  <a:pt x="0" y="0"/>
                </a:moveTo>
                <a:lnTo>
                  <a:pt x="680387" y="0"/>
                </a:lnTo>
                <a:lnTo>
                  <a:pt x="680387" y="654409"/>
                </a:lnTo>
                <a:lnTo>
                  <a:pt x="0" y="65440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682921" y="2187867"/>
            <a:ext cx="11908793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ANGGOTA KELOMPOK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682921" y="3144838"/>
            <a:ext cx="11171114" cy="3689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ASTRI YULI ANDANI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AYLA AZZURA PUTRI M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DANANG TRIYATNO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DAPOT MATTHEW TAMPUBOLO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DEA AMELIANA SAPUTRI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l">
              <a:lnSpc>
                <a:spcPts val="4905"/>
              </a:lnSpc>
            </a:pPr>
            <a:r>
              <a:rPr lang="en-US" sz="350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DWITA LISTANTI</a:t>
            </a:r>
            <a:endParaRPr lang="en-US" sz="350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067504" y="1629286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LATAR BELAKANG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485741" y="2531003"/>
            <a:ext cx="12609658" cy="54184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05"/>
              </a:lnSpc>
            </a:pPr>
            <a:r>
              <a:rPr lang="en-US" sz="307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Latar belakang dilakukannya analisis data kejahatan ini adalah untuk:</a:t>
            </a:r>
            <a:endParaRPr lang="en-US" sz="307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64210" lvl="1" indent="-332105" algn="just">
              <a:lnSpc>
                <a:spcPts val="4305"/>
              </a:lnSpc>
              <a:buFont typeface="Arial" panose="020B0604020202020204"/>
              <a:buChar char="•"/>
            </a:pPr>
            <a:r>
              <a:rPr lang="en-US" sz="307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Mengukur dan Memahami Kejahatan Serius: Data ini fokus pada indikator kejahatan yang berdampak besar pada masyarakat, yaitu kejahatan dibidang kekerasan seksual.</a:t>
            </a:r>
            <a:endParaRPr lang="en-US" sz="307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64210" lvl="1" indent="-332105" algn="just">
              <a:lnSpc>
                <a:spcPts val="4305"/>
              </a:lnSpc>
              <a:buFont typeface="Arial" panose="020B0604020202020204"/>
              <a:buChar char="•"/>
            </a:pPr>
            <a:r>
              <a:rPr lang="en-US" sz="307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Kebutuhan Data Komparatif Global: Data disediakan oleh badan internasional (UNODC) yang memungkinkan perbandingan tingkat kejahatan antarnegara, kawasan, dan sub-kawasan secara terstandarisasi.</a:t>
            </a:r>
            <a:endParaRPr lang="en-US" sz="307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64210" lvl="1" indent="-332105" algn="just">
              <a:lnSpc>
                <a:spcPts val="4305"/>
              </a:lnSpc>
              <a:buFont typeface="Arial" panose="020B0604020202020204"/>
              <a:buChar char="•"/>
            </a:pPr>
            <a:r>
              <a:rPr lang="en-US" sz="3075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Pelacakan Tren Waktu: Data mencakup variabel Tahun, yang memungkinkan analisis untuk mengamati perubahan (peningkatan atau penurunan) jenis kejahatan tertentu dari waktu ke waktu.</a:t>
            </a:r>
            <a:endParaRPr lang="en-US" sz="3075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5095399" y="7579220"/>
            <a:ext cx="2381271" cy="2021381"/>
          </a:xfrm>
          <a:custGeom>
            <a:avLst/>
            <a:gdLst/>
            <a:ahLst/>
            <a:cxnLst/>
            <a:rect l="l" t="t" r="r" b="b"/>
            <a:pathLst>
              <a:path w="2381271" h="2021381">
                <a:moveTo>
                  <a:pt x="0" y="0"/>
                </a:moveTo>
                <a:lnTo>
                  <a:pt x="2381271" y="0"/>
                </a:lnTo>
                <a:lnTo>
                  <a:pt x="2381271" y="2021381"/>
                </a:lnTo>
                <a:lnTo>
                  <a:pt x="0" y="20213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92601" y="1882178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TUJUAN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63631" y="2611154"/>
            <a:ext cx="12885637" cy="5976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55"/>
              </a:lnSpc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Tujuan utama dari analisis data kejahatan kekerasan dan seksual ini adalah: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86435" lvl="1" indent="-343535" algn="just">
              <a:lnSpc>
                <a:spcPts val="3655"/>
              </a:lnSpc>
              <a:buFont typeface="Arial" panose="020B0604020202020204"/>
              <a:buChar char="•"/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Membandingkan Tingkat Kejahatan: Untuk mengetahui negara atau wilayah mana yang memiliki tingkat kejahatan tertinggi atau terendah berdasarkan indikator tertentu.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86435" lvl="1" indent="-343535" algn="just">
              <a:lnSpc>
                <a:spcPts val="3655"/>
              </a:lnSpc>
              <a:buFont typeface="Arial" panose="020B0604020202020204"/>
              <a:buChar char="•"/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Mendukung Kebijakan Berbasis Bukti: Menyediakan data yang kuat untuk pemerintah dan organisasi internasional dalam merumuskan kebijakan pencegahan kejahatan dan mengalokasikan sumber daya secara efektif untuk sistem peradilan pidana.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marL="686435" lvl="1" indent="-343535" algn="just">
              <a:lnSpc>
                <a:spcPts val="3655"/>
              </a:lnSpc>
              <a:buFont typeface="Arial" panose="020B0604020202020204"/>
              <a:buChar char="•"/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Mengidentifikasi Target Intervensi: Untuk mengidentifikasi kategori kejahatan, kelompok demografi, atau wilayah yang paling membutuhkan intervensi dan program perlindungan.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just">
              <a:lnSpc>
                <a:spcPts val="3655"/>
              </a:lnSpc>
            </a:pPr>
          </a:p>
          <a:p>
            <a:pPr algn="just">
              <a:lnSpc>
                <a:spcPts val="3655"/>
              </a:lnSpc>
            </a:pPr>
          </a:p>
        </p:txBody>
      </p:sp>
      <p:sp>
        <p:nvSpPr>
          <p:cNvPr id="6" name="Freeform 6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92601" y="1882178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PROSES PEMBUATAN 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63631" y="2611154"/>
            <a:ext cx="12885637" cy="2305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55"/>
              </a:lnSpc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membuat folder di github dan menambahkan kolaborasi ke masing  masing akun anggota kelompok</a:t>
            </a: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.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just">
              <a:lnSpc>
                <a:spcPts val="3655"/>
              </a:lnSpc>
            </a:pPr>
          </a:p>
          <a:p>
            <a:pPr algn="just">
              <a:lnSpc>
                <a:spcPts val="3655"/>
              </a:lnSpc>
            </a:pPr>
          </a:p>
          <a:p>
            <a:pPr algn="just">
              <a:lnSpc>
                <a:spcPts val="3655"/>
              </a:lnSpc>
            </a:pPr>
          </a:p>
        </p:txBody>
      </p:sp>
      <p:sp>
        <p:nvSpPr>
          <p:cNvPr id="6" name="Freeform 6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2301305" y="3759064"/>
            <a:ext cx="8173773" cy="4597747"/>
          </a:xfrm>
          <a:custGeom>
            <a:avLst/>
            <a:gdLst/>
            <a:ahLst/>
            <a:cxnLst/>
            <a:rect l="l" t="t" r="r" b="b"/>
            <a:pathLst>
              <a:path w="8173773" h="4597747">
                <a:moveTo>
                  <a:pt x="0" y="0"/>
                </a:moveTo>
                <a:lnTo>
                  <a:pt x="8173773" y="0"/>
                </a:lnTo>
                <a:lnTo>
                  <a:pt x="8173773" y="4597747"/>
                </a:lnTo>
                <a:lnTo>
                  <a:pt x="0" y="45977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192601" y="1882178"/>
            <a:ext cx="11902797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PROSES PEMBUATAN </a:t>
            </a:r>
            <a:endParaRPr lang="en-US" sz="500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863631" y="2611154"/>
            <a:ext cx="12885637" cy="2305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55"/>
              </a:lnSpc>
            </a:pPr>
            <a:r>
              <a:rPr lang="en-US" sz="3180">
                <a:solidFill>
                  <a:srgbClr val="FFFFFF"/>
                </a:solidFill>
                <a:latin typeface="TT Chocolates" panose="02000503020000020003"/>
                <a:ea typeface="TT Chocolates" panose="02000503020000020003"/>
                <a:cs typeface="TT Chocolates" panose="02000503020000020003"/>
                <a:sym typeface="TT Chocolates" panose="02000503020000020003"/>
              </a:rPr>
              <a:t>masing masing akun anggota kelompok melakukan update proges yang sudah dikerjakan ke reposity </a:t>
            </a:r>
            <a:endParaRPr lang="en-US" sz="3180">
              <a:solidFill>
                <a:srgbClr val="FFFFFF"/>
              </a:solidFill>
              <a:latin typeface="TT Chocolates" panose="02000503020000020003"/>
              <a:ea typeface="TT Chocolates" panose="02000503020000020003"/>
              <a:cs typeface="TT Chocolates" panose="02000503020000020003"/>
              <a:sym typeface="TT Chocolates" panose="02000503020000020003"/>
            </a:endParaRPr>
          </a:p>
          <a:p>
            <a:pPr algn="just">
              <a:lnSpc>
                <a:spcPts val="3655"/>
              </a:lnSpc>
            </a:pPr>
          </a:p>
          <a:p>
            <a:pPr algn="just">
              <a:lnSpc>
                <a:spcPts val="3655"/>
              </a:lnSpc>
            </a:pPr>
          </a:p>
          <a:p>
            <a:pPr algn="just">
              <a:lnSpc>
                <a:spcPts val="3655"/>
              </a:lnSpc>
            </a:pPr>
          </a:p>
        </p:txBody>
      </p:sp>
      <p:sp>
        <p:nvSpPr>
          <p:cNvPr id="6" name="Freeform 6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2301305" y="3759064"/>
            <a:ext cx="8173773" cy="4597747"/>
          </a:xfrm>
          <a:custGeom>
            <a:avLst/>
            <a:gdLst/>
            <a:ahLst/>
            <a:cxnLst/>
            <a:rect l="l" t="t" r="r" b="b"/>
            <a:pathLst>
              <a:path w="8173773" h="4597747">
                <a:moveTo>
                  <a:pt x="0" y="0"/>
                </a:moveTo>
                <a:lnTo>
                  <a:pt x="8173773" y="0"/>
                </a:lnTo>
                <a:lnTo>
                  <a:pt x="8173773" y="4597747"/>
                </a:lnTo>
                <a:lnTo>
                  <a:pt x="0" y="45977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594623" y="1931292"/>
            <a:ext cx="11500776" cy="1366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5"/>
              </a:lnSpc>
            </a:pPr>
            <a:r>
              <a:rPr lang="en-US" sz="483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perbandingan negara top 10 yang aman dan tidak aman</a:t>
            </a:r>
            <a:endParaRPr lang="en-US" sz="483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  <p:sp>
        <p:nvSpPr>
          <p:cNvPr id="6" name="Freeform 6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pic>
        <p:nvPicPr>
          <p:cNvPr id="12" name="Picture 11" descr="top10 aman dan tidak aman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4200" y="3238500"/>
            <a:ext cx="12008485" cy="54038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2412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2726358" y="3143701"/>
            <a:ext cx="9186279" cy="5752907"/>
          </a:xfrm>
          <a:custGeom>
            <a:avLst/>
            <a:gdLst/>
            <a:ahLst/>
            <a:cxnLst/>
            <a:rect l="l" t="t" r="r" b="b"/>
            <a:pathLst>
              <a:path w="9186279" h="5752907">
                <a:moveTo>
                  <a:pt x="0" y="0"/>
                </a:moveTo>
                <a:lnTo>
                  <a:pt x="9186279" y="0"/>
                </a:lnTo>
                <a:lnTo>
                  <a:pt x="9186279" y="5752907"/>
                </a:lnTo>
                <a:lnTo>
                  <a:pt x="0" y="575290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594623" y="1931292"/>
            <a:ext cx="11500776" cy="1366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5"/>
              </a:lnSpc>
            </a:pPr>
            <a:r>
              <a:rPr lang="en-US" sz="483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perbandingan jumlah data korban tiap tahun top 5</a:t>
            </a:r>
            <a:endParaRPr lang="en-US" sz="483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419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586365" y="686399"/>
            <a:ext cx="17115270" cy="8914203"/>
          </a:xfrm>
          <a:custGeom>
            <a:avLst/>
            <a:gdLst/>
            <a:ahLst/>
            <a:cxnLst/>
            <a:rect l="l" t="t" r="r" b="b"/>
            <a:pathLst>
              <a:path w="17115270" h="8914203">
                <a:moveTo>
                  <a:pt x="17115270" y="0"/>
                </a:moveTo>
                <a:lnTo>
                  <a:pt x="0" y="0"/>
                </a:lnTo>
                <a:lnTo>
                  <a:pt x="0" y="8914202"/>
                </a:lnTo>
                <a:lnTo>
                  <a:pt x="17115270" y="8914202"/>
                </a:lnTo>
                <a:lnTo>
                  <a:pt x="17115270" y="0"/>
                </a:lnTo>
                <a:close/>
              </a:path>
            </a:pathLst>
          </a:custGeom>
          <a:blipFill>
            <a:blip r:embed="rId1">
              <a:alphaModFix amt="35000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05074" y="1112809"/>
            <a:ext cx="15477852" cy="8061381"/>
          </a:xfrm>
          <a:custGeom>
            <a:avLst/>
            <a:gdLst/>
            <a:ahLst/>
            <a:cxnLst/>
            <a:rect l="l" t="t" r="r" b="b"/>
            <a:pathLst>
              <a:path w="15477852" h="8061381">
                <a:moveTo>
                  <a:pt x="15477852" y="8061382"/>
                </a:moveTo>
                <a:lnTo>
                  <a:pt x="0" y="8061382"/>
                </a:lnTo>
                <a:lnTo>
                  <a:pt x="0" y="0"/>
                </a:lnTo>
                <a:lnTo>
                  <a:pt x="15477852" y="0"/>
                </a:lnTo>
                <a:lnTo>
                  <a:pt x="15477852" y="8061382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304103">
            <a:off x="581139" y="820360"/>
            <a:ext cx="2400618" cy="2047436"/>
          </a:xfrm>
          <a:custGeom>
            <a:avLst/>
            <a:gdLst/>
            <a:ahLst/>
            <a:cxnLst/>
            <a:rect l="l" t="t" r="r" b="b"/>
            <a:pathLst>
              <a:path w="2400618" h="2047436">
                <a:moveTo>
                  <a:pt x="0" y="0"/>
                </a:moveTo>
                <a:lnTo>
                  <a:pt x="2400619" y="0"/>
                </a:lnTo>
                <a:lnTo>
                  <a:pt x="2400619" y="2047436"/>
                </a:lnTo>
                <a:lnTo>
                  <a:pt x="0" y="20474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1241521" y="8197132"/>
            <a:ext cx="1244220" cy="1061168"/>
          </a:xfrm>
          <a:custGeom>
            <a:avLst/>
            <a:gdLst/>
            <a:ahLst/>
            <a:cxnLst/>
            <a:rect l="l" t="t" r="r" b="b"/>
            <a:pathLst>
              <a:path w="1244220" h="1061168">
                <a:moveTo>
                  <a:pt x="0" y="1061168"/>
                </a:moveTo>
                <a:lnTo>
                  <a:pt x="1244220" y="1061168"/>
                </a:lnTo>
                <a:lnTo>
                  <a:pt x="1244220" y="0"/>
                </a:lnTo>
                <a:lnTo>
                  <a:pt x="0" y="0"/>
                </a:lnTo>
                <a:lnTo>
                  <a:pt x="0" y="106116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399330" y="1112809"/>
            <a:ext cx="1005757" cy="857789"/>
          </a:xfrm>
          <a:custGeom>
            <a:avLst/>
            <a:gdLst/>
            <a:ahLst/>
            <a:cxnLst/>
            <a:rect l="l" t="t" r="r" b="b"/>
            <a:pathLst>
              <a:path w="1005757" h="857789">
                <a:moveTo>
                  <a:pt x="0" y="0"/>
                </a:moveTo>
                <a:lnTo>
                  <a:pt x="1005757" y="0"/>
                </a:lnTo>
                <a:lnTo>
                  <a:pt x="1005757" y="857789"/>
                </a:lnTo>
                <a:lnTo>
                  <a:pt x="0" y="8577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594623" y="-1721320"/>
            <a:ext cx="2651415" cy="2627311"/>
          </a:xfrm>
          <a:custGeom>
            <a:avLst/>
            <a:gdLst/>
            <a:ahLst/>
            <a:cxnLst/>
            <a:rect l="l" t="t" r="r" b="b"/>
            <a:pathLst>
              <a:path w="2651415" h="2627311">
                <a:moveTo>
                  <a:pt x="0" y="0"/>
                </a:moveTo>
                <a:lnTo>
                  <a:pt x="2651415" y="0"/>
                </a:lnTo>
                <a:lnTo>
                  <a:pt x="2651415" y="2627312"/>
                </a:lnTo>
                <a:lnTo>
                  <a:pt x="0" y="26273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479340" y="9448800"/>
            <a:ext cx="2374695" cy="2353106"/>
          </a:xfrm>
          <a:custGeom>
            <a:avLst/>
            <a:gdLst/>
            <a:ahLst/>
            <a:cxnLst/>
            <a:rect l="l" t="t" r="r" b="b"/>
            <a:pathLst>
              <a:path w="2374695" h="2353106">
                <a:moveTo>
                  <a:pt x="0" y="0"/>
                </a:moveTo>
                <a:lnTo>
                  <a:pt x="2374695" y="0"/>
                </a:lnTo>
                <a:lnTo>
                  <a:pt x="2374695" y="2353106"/>
                </a:lnTo>
                <a:lnTo>
                  <a:pt x="0" y="235310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5608770" y="5650158"/>
            <a:ext cx="1676722" cy="3798642"/>
          </a:xfrm>
          <a:custGeom>
            <a:avLst/>
            <a:gdLst/>
            <a:ahLst/>
            <a:cxnLst/>
            <a:rect l="l" t="t" r="r" b="b"/>
            <a:pathLst>
              <a:path w="1676722" h="3798642">
                <a:moveTo>
                  <a:pt x="1676722" y="0"/>
                </a:moveTo>
                <a:lnTo>
                  <a:pt x="0" y="0"/>
                </a:lnTo>
                <a:lnTo>
                  <a:pt x="0" y="3798642"/>
                </a:lnTo>
                <a:lnTo>
                  <a:pt x="1676722" y="3798642"/>
                </a:lnTo>
                <a:lnTo>
                  <a:pt x="1676722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4058204" y="3538945"/>
            <a:ext cx="10876942" cy="5343298"/>
          </a:xfrm>
          <a:custGeom>
            <a:avLst/>
            <a:gdLst/>
            <a:ahLst/>
            <a:cxnLst/>
            <a:rect l="l" t="t" r="r" b="b"/>
            <a:pathLst>
              <a:path w="10876942" h="5343298">
                <a:moveTo>
                  <a:pt x="0" y="0"/>
                </a:moveTo>
                <a:lnTo>
                  <a:pt x="10876941" y="0"/>
                </a:lnTo>
                <a:lnTo>
                  <a:pt x="10876941" y="5343298"/>
                </a:lnTo>
                <a:lnTo>
                  <a:pt x="0" y="534329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594623" y="1931292"/>
            <a:ext cx="11500776" cy="1366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15"/>
              </a:lnSpc>
            </a:pPr>
            <a:r>
              <a:rPr lang="en-US" sz="4830" b="1">
                <a:solidFill>
                  <a:srgbClr val="FFFFFF"/>
                </a:solidFill>
                <a:latin typeface="TT Chocolates Bold" panose="02000803020000020003"/>
                <a:ea typeface="TT Chocolates Bold" panose="02000803020000020003"/>
                <a:cs typeface="TT Chocolates Bold" panose="02000803020000020003"/>
                <a:sym typeface="TT Chocolates Bold" panose="02000803020000020003"/>
              </a:rPr>
              <a:t>perbandingan antar kategori jumlah data kasus seksual tahun 2023 </a:t>
            </a:r>
            <a:endParaRPr lang="en-US" sz="4830" b="1">
              <a:solidFill>
                <a:srgbClr val="FFFFFF"/>
              </a:solidFill>
              <a:latin typeface="TT Chocolates Bold" panose="02000803020000020003"/>
              <a:ea typeface="TT Chocolates Bold" panose="02000803020000020003"/>
              <a:cs typeface="TT Chocolates Bold" panose="02000803020000020003"/>
              <a:sym typeface="TT Chocolates Bold" panose="02000803020000020003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3351</Words>
  <Application>WPS Presentation</Application>
  <PresentationFormat>On-screen Show (4:3)</PresentationFormat>
  <Paragraphs>95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Arial</vt:lpstr>
      <vt:lpstr>SimSun</vt:lpstr>
      <vt:lpstr>Wingdings</vt:lpstr>
      <vt:lpstr>TT Chocolates Bold</vt:lpstr>
      <vt:lpstr>TT Chocolates</vt:lpstr>
      <vt:lpstr>Arial</vt:lpstr>
      <vt:lpstr>Hagrid Text</vt:lpstr>
      <vt:lpstr>Segoe Print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Ungu dan Biru Modern Teknologi Presentasi Mengenal Kecerdasan Buatan</dc:title>
  <dc:creator/>
  <cp:lastModifiedBy>Nadine Aurora</cp:lastModifiedBy>
  <cp:revision>3</cp:revision>
  <dcterms:created xsi:type="dcterms:W3CDTF">2006-08-16T00:00:00Z</dcterms:created>
  <dcterms:modified xsi:type="dcterms:W3CDTF">2025-11-25T01:37:24Z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EF7309CBC3A5487E8F6C4831C25931B9_12</vt:lpwstr>
  </property>
  <property fmtid="{D5CDD505-2E9C-101B-9397-08002B2CF9AE}" pid="3" name="KSOProductBuildVer">
    <vt:lpwstr>1033-12.2.0.23155</vt:lpwstr>
  </property>
</Properties>
</file>

<file path=docProps/thumbnail.jpeg>
</file>